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uli"/>
      <p:regular r:id="rId20"/>
      <p:bold r:id="rId21"/>
      <p:italic r:id="rId22"/>
      <p:boldItalic r:id="rId23"/>
    </p:embeddedFont>
    <p:embeddedFont>
      <p:font typeface="Arial Black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li-regular.fntdata"/><Relationship Id="rId22" Type="http://schemas.openxmlformats.org/officeDocument/2006/relationships/font" Target="fonts/Muli-italic.fntdata"/><Relationship Id="rId21" Type="http://schemas.openxmlformats.org/officeDocument/2006/relationships/font" Target="fonts/Muli-bold.fntdata"/><Relationship Id="rId24" Type="http://schemas.openxmlformats.org/officeDocument/2006/relationships/font" Target="fonts/ArialBlack-regular.fntdata"/><Relationship Id="rId23" Type="http://schemas.openxmlformats.org/officeDocument/2006/relationships/font" Target="fonts/Muli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96aac311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96aac311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96aac311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96aac311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95fff26f6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95fff26f6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96aac311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96aac31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96aac31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96aac31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96aac311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96aac311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7dd4d9e8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7dd4d9e8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95fff26f6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95fff26f6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dc4b7341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6dc4b7341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95fff26f6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95fff26f6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5fff26f6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5fff26f6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95fff26f6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95fff26f6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5fff26f6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95fff26f6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96aac311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96aac311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96" name="Google Shape;96;p1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1"/>
          <p:cNvSpPr txBox="1"/>
          <p:nvPr>
            <p:ph idx="2" type="subTitle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1" name="Google Shape;101;p11"/>
          <p:cNvSpPr txBox="1"/>
          <p:nvPr>
            <p:ph idx="3" type="body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0"/>
          <p:cNvSpPr/>
          <p:nvPr/>
        </p:nvSpPr>
        <p:spPr>
          <a:xfrm rot="8689208">
            <a:off x="3770214" y="396706"/>
            <a:ext cx="3328328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 rot="8689207">
            <a:off x="2896399" y="8205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8689207">
            <a:off x="4439449" y="5823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 rot="8689207">
            <a:off x="4039399" y="1740020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8689207">
            <a:off x="5296699" y="17253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 rot="8689208">
            <a:off x="7370664" y="2168356"/>
            <a:ext cx="3328328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 flipH="1" rot="8778896">
            <a:off x="3036819" y="524026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 flipH="1" rot="8778896">
            <a:off x="2580369" y="-790424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 flipH="1" rot="8778896">
            <a:off x="5075169" y="1749501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 flipH="1" rot="8778896">
            <a:off x="5608569" y="2981476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type="title"/>
          </p:nvPr>
        </p:nvSpPr>
        <p:spPr>
          <a:xfrm>
            <a:off x="254133" y="3471700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145" name="Google Shape;145;p20"/>
          <p:cNvGrpSpPr/>
          <p:nvPr/>
        </p:nvGrpSpPr>
        <p:grpSpPr>
          <a:xfrm rot="-5400000">
            <a:off x="-164001" y="3723552"/>
            <a:ext cx="649715" cy="69000"/>
            <a:chOff x="684763" y="3506750"/>
            <a:chExt cx="3536825" cy="69000"/>
          </a:xfrm>
        </p:grpSpPr>
        <p:sp>
          <p:nvSpPr>
            <p:cNvPr id="146" name="Google Shape;146;p2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254133" y="3968200"/>
            <a:ext cx="8460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noFill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fmla="val 50126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subTitle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 Descriptions">
  <p:cSld name="BLANK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">
  <p:cSld name="BLANK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 3">
  <p:cSld name="BLANK_1_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 2">
  <p:cSld name="BLANK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E85B9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2" type="subTitle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 1">
  <p:cSld name="BLANK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2" type="subTitle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1_1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fmla="val 50126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 1">
  <p:cSld name="TITLE_1_1_1">
    <p:bg>
      <p:bgPr>
        <a:noFill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2608825" y="753700"/>
            <a:ext cx="64245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789525" y="1359950"/>
            <a:ext cx="4243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6520250" y="1741300"/>
            <a:ext cx="25131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5" name="Google Shape;45;p5"/>
          <p:cNvSpPr/>
          <p:nvPr/>
        </p:nvSpPr>
        <p:spPr>
          <a:xfrm flipH="1">
            <a:off x="0" y="2548900"/>
            <a:ext cx="3121800" cy="1443900"/>
          </a:xfrm>
          <a:prstGeom prst="parallelogram">
            <a:avLst>
              <a:gd fmla="val 96329" name="adj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rot="5400000">
            <a:off x="-790900" y="1012275"/>
            <a:ext cx="3329100" cy="1747200"/>
          </a:xfrm>
          <a:prstGeom prst="triangle">
            <a:avLst>
              <a:gd fmla="val 69864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fmla="val 50126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1">
  <p:cSld name="SECTION_HEADER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 txBox="1"/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8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8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fmla="val 50126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1 1">
  <p:cSld name="SECTION_HEADER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75" name="Google Shape;75;p9"/>
          <p:cNvGrpSpPr/>
          <p:nvPr/>
        </p:nvGrpSpPr>
        <p:grpSpPr>
          <a:xfrm>
            <a:off x="684763" y="3506750"/>
            <a:ext cx="3536825" cy="69000"/>
            <a:chOff x="684763" y="3506750"/>
            <a:chExt cx="3536825" cy="69000"/>
          </a:xfrm>
        </p:grpSpPr>
        <p:sp>
          <p:nvSpPr>
            <p:cNvPr id="76" name="Google Shape;76;p9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9"/>
          <p:cNvSpPr txBox="1"/>
          <p:nvPr>
            <p:ph idx="2" type="subTitle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86" name="Google Shape;86;p1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0"/>
          <p:cNvSpPr txBox="1"/>
          <p:nvPr>
            <p:ph idx="2" type="subTitle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2497575" y="666975"/>
            <a:ext cx="6424500" cy="17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IBD </a:t>
            </a:r>
            <a:r>
              <a:rPr lang="en"/>
              <a:t> - Indicadores de Desenvolvimento &amp; Felicidade</a:t>
            </a:r>
            <a:endParaRPr/>
          </a:p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2314950" y="2497950"/>
            <a:ext cx="6974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Artur Marzano </a:t>
            </a:r>
            <a:r>
              <a:rPr lang="en"/>
              <a:t>| </a:t>
            </a:r>
            <a:r>
              <a:rPr lang="en"/>
              <a:t>João Couto | </a:t>
            </a:r>
            <a:r>
              <a:rPr lang="en"/>
              <a:t>João Victor Tamm | </a:t>
            </a:r>
            <a:r>
              <a:rPr lang="en"/>
              <a:t>Tiago Alves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2" type="subTitle"/>
          </p:nvPr>
        </p:nvSpPr>
        <p:spPr>
          <a:xfrm>
            <a:off x="6444025" y="3071900"/>
            <a:ext cx="25131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29 de Novembro, 2018 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7221250" y="4236900"/>
            <a:ext cx="18687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85B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 Simples</a:t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260675" y="1354825"/>
            <a:ext cx="8569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SELECT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C.Region,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AVG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(HIT.AvgScore)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FROM 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HappinessInTime HIT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Country C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C.ShortName = HIT.Country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GROUP BY 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C.Region</a:t>
            </a:r>
            <a:endParaRPr b="1"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72" name="Google Shape;272;p35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73" name="Google Shape;273;p3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5"/>
          <p:cNvSpPr txBox="1"/>
          <p:nvPr/>
        </p:nvSpPr>
        <p:spPr>
          <a:xfrm>
            <a:off x="420225" y="898000"/>
            <a:ext cx="5730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Média agrupada por região das médias temporais das felicidades de cada país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725" y="2450826"/>
            <a:ext cx="5056549" cy="1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Consultas Avançadas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 txBox="1"/>
          <p:nvPr/>
        </p:nvSpPr>
        <p:spPr>
          <a:xfrm>
            <a:off x="260675" y="1354825"/>
            <a:ext cx="85698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SELECT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H1.CountryName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Country,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ROUND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(H1.HappinessScore, 4)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Score2015,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ROUND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(H2.HappinessScore,4)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Score2016,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ROUND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(H3.HappinessScore,4)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Score2017,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ROUND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((((H1.HappinessScore + H2.HappinessScore) + H3.HappinessScore) / 3), 4)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AvgScore,H1.HappinessRank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Rank2015, H2.HappinessRank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Rank2016, H3.HappinessRank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Rank2017,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ROUND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((((H1.HappinessRank + H2.HappinessRank) + H3.HappinessRank) / 3), 2)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AvgRank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FROM 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((Happiness15 H1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Happiness16 H2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((H1.CountryName = H2.CountryName)))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Happiness17 H3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ON 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((H2.CountryName = H3.CountryName)));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7F0055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84" name="Google Shape;284;p3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85" name="Google Shape;285;p3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6"/>
          <p:cNvSpPr txBox="1"/>
          <p:nvPr/>
        </p:nvSpPr>
        <p:spPr>
          <a:xfrm>
            <a:off x="420225" y="898000"/>
            <a:ext cx="5857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Visão criada para criar um relatório da evolução da felicidade nos países no período 2015 - 2017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625" y="3091125"/>
            <a:ext cx="4686751" cy="14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Consultas Avançadas</a:t>
            </a:r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260675" y="1354825"/>
            <a:ext cx="8569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SELECT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ROUND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(AVG(HappinessRank), 2) AvgRank, C.Region, IncomeGroup 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FROM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Country C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Happiness H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C.ShortName = H.CountryName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GROUP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BY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C.Region, IncomeGroup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ORDER BY</a:t>
            </a:r>
            <a:r>
              <a:rPr b="1"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AvgRank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ASC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;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96" name="Google Shape;296;p3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97" name="Google Shape;297;p3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850" y="2059150"/>
            <a:ext cx="4753700" cy="2953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 txBox="1"/>
          <p:nvPr/>
        </p:nvSpPr>
        <p:spPr>
          <a:xfrm>
            <a:off x="420225" y="898000"/>
            <a:ext cx="5730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Relação entre o posicionamento médio (ranking felicidade) por região e renda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7197363" y="4516300"/>
            <a:ext cx="457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...</a:t>
            </a:r>
            <a:endParaRPr sz="24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Consultas Avançadas</a:t>
            </a:r>
            <a:endParaRPr/>
          </a:p>
        </p:txBody>
      </p:sp>
      <p:sp>
        <p:nvSpPr>
          <p:cNvPr id="308" name="Google Shape;308;p38"/>
          <p:cNvSpPr txBox="1"/>
          <p:nvPr>
            <p:ph idx="2" type="subTitle"/>
          </p:nvPr>
        </p:nvSpPr>
        <p:spPr>
          <a:xfrm>
            <a:off x="370475" y="1353000"/>
            <a:ext cx="84600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SELECT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HappinessRank, (Family/HappinessScore) HappyFamily, I2.Value `&lt;4weeks`, I3.Value `&lt;1year`, I4.Value `&lt;5years`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FROM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(((Happiness15 H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Indicators I2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ON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H.CountryName = I2.CountryName)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Indicators I3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 ON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I2.CountryName = I3.CountryName)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Indicators I4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ON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I3.CountryName = I4.CountryName)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WHERE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I2.IndicatorCode='SP.DYN.IMRT.IN'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AND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I3.IndicatorCode='SH.DYN.NMRT'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AND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I4.IndicatorCode='SP.DYN.IMRT.IN' </a:t>
            </a:r>
            <a:r>
              <a:rPr b="1" lang="en" sz="11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ORDER BY</a:t>
            </a: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HappinessRank</a:t>
            </a:r>
            <a:endParaRPr b="1" sz="1100">
              <a:solidFill>
                <a:srgbClr val="7F005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420225" y="898000"/>
            <a:ext cx="672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 rank e a relação da família na felicidade, em conjunto com a mortalidade infantil por 1000 nascimentos, detalhada em neonatal, menos que um ano e menos que cinco anos.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2359763" y="4262250"/>
            <a:ext cx="457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...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6736038" y="2327550"/>
            <a:ext cx="457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...</a:t>
            </a:r>
            <a:endParaRPr sz="2400">
              <a:solidFill>
                <a:srgbClr val="1155CC"/>
              </a:solidFill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175" y="2827967"/>
            <a:ext cx="3747542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75" y="2827984"/>
            <a:ext cx="3771899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Colunas especiais</a:t>
            </a:r>
            <a:endParaRPr/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370475" y="1250325"/>
            <a:ext cx="846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fim de complementar o banco, incluímos as </a:t>
            </a:r>
            <a:r>
              <a:rPr b="1" lang="en" sz="1400"/>
              <a:t>bandeiras</a:t>
            </a:r>
            <a:r>
              <a:rPr lang="en" sz="1400"/>
              <a:t> e as </a:t>
            </a:r>
            <a:r>
              <a:rPr b="1" lang="en" sz="1400"/>
              <a:t>localizações geográficas</a:t>
            </a:r>
            <a:r>
              <a:rPr lang="en" sz="1400"/>
              <a:t> dos 157 países.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Quais os países mais felizes abaixo da linha do equador?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F0055"/>
                </a:solidFill>
              </a:rPr>
              <a:t>SELECT</a:t>
            </a:r>
            <a:r>
              <a:rPr lang="en" sz="1300"/>
              <a:t> HIT.AvgScore, ShortName, Flag, GeoLat, GeoLong </a:t>
            </a:r>
            <a:r>
              <a:rPr b="1" lang="en" sz="1300">
                <a:solidFill>
                  <a:srgbClr val="7F0055"/>
                </a:solidFill>
              </a:rPr>
              <a:t>FROM</a:t>
            </a:r>
            <a:r>
              <a:rPr lang="en" sz="1300"/>
              <a:t> Country C </a:t>
            </a:r>
            <a:r>
              <a:rPr b="1" lang="en" sz="1300">
                <a:solidFill>
                  <a:srgbClr val="7F0055"/>
                </a:solidFill>
              </a:rPr>
              <a:t>JOIN</a:t>
            </a:r>
            <a:r>
              <a:rPr lang="en" sz="1300"/>
              <a:t> HappinessInTime HIT </a:t>
            </a:r>
            <a:r>
              <a:rPr b="1" lang="en" sz="1300">
                <a:solidFill>
                  <a:srgbClr val="7F0055"/>
                </a:solidFill>
              </a:rPr>
              <a:t>ON</a:t>
            </a:r>
            <a:r>
              <a:rPr lang="en" sz="1300"/>
              <a:t> C.ShortName = HIT.Country </a:t>
            </a:r>
            <a:r>
              <a:rPr b="1" lang="en" sz="1300">
                <a:solidFill>
                  <a:srgbClr val="7F0055"/>
                </a:solidFill>
              </a:rPr>
              <a:t>WHERE</a:t>
            </a:r>
            <a:r>
              <a:rPr lang="en" sz="1300"/>
              <a:t> GeoLat &lt; 0 </a:t>
            </a:r>
            <a:r>
              <a:rPr b="1" lang="en" sz="1300">
                <a:solidFill>
                  <a:srgbClr val="7F0055"/>
                </a:solidFill>
              </a:rPr>
              <a:t>ORDER BY</a:t>
            </a:r>
            <a:r>
              <a:rPr lang="en" sz="1300"/>
              <a:t> HIT.AvgScore </a:t>
            </a:r>
            <a:r>
              <a:rPr b="1" lang="en" sz="1300">
                <a:solidFill>
                  <a:srgbClr val="7F0055"/>
                </a:solidFill>
              </a:rPr>
              <a:t>DESC</a:t>
            </a:r>
            <a:endParaRPr b="1" sz="1300">
              <a:solidFill>
                <a:srgbClr val="7F005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 txBox="1"/>
          <p:nvPr/>
        </p:nvSpPr>
        <p:spPr>
          <a:xfrm>
            <a:off x="2884938" y="4457725"/>
            <a:ext cx="457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...</a:t>
            </a:r>
            <a:endParaRPr sz="2400">
              <a:solidFill>
                <a:srgbClr val="1155CC"/>
              </a:solidFill>
            </a:endParaRPr>
          </a:p>
        </p:txBody>
      </p:sp>
      <p:pic>
        <p:nvPicPr>
          <p:cNvPr id="321" name="Google Shape;321;p39"/>
          <p:cNvPicPr preferRelativeResize="0"/>
          <p:nvPr/>
        </p:nvPicPr>
        <p:blipFill rotWithShape="1">
          <a:blip r:embed="rId3">
            <a:alphaModFix/>
          </a:blip>
          <a:srcRect b="14690" l="0" r="0" t="0"/>
          <a:stretch/>
        </p:blipFill>
        <p:spPr>
          <a:xfrm>
            <a:off x="6349450" y="3442500"/>
            <a:ext cx="2400300" cy="16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97465">
            <a:off x="7916796" y="3017671"/>
            <a:ext cx="1025850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75" y="3107650"/>
            <a:ext cx="5486732" cy="14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66874" cy="22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92500"/>
            <a:ext cx="3466875" cy="166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 rotWithShape="1">
          <a:blip r:embed="rId5">
            <a:alphaModFix/>
          </a:blip>
          <a:srcRect b="0" l="0" r="0" t="35587"/>
          <a:stretch/>
        </p:blipFill>
        <p:spPr>
          <a:xfrm>
            <a:off x="5872775" y="3794250"/>
            <a:ext cx="3271224" cy="13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509" y="0"/>
            <a:ext cx="5770491" cy="38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1350" y="3858050"/>
            <a:ext cx="2911426" cy="12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856650"/>
            <a:ext cx="2961351" cy="12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3772125" y="328350"/>
            <a:ext cx="3977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b="1" sz="50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260575" y="1593600"/>
            <a:ext cx="5091300" cy="2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48DC6"/>
              </a:buClr>
              <a:buSzPts val="1200"/>
              <a:buFont typeface="Muli"/>
              <a:buChar char="●"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Conjunto 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e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dados reais extraídos do </a:t>
            </a:r>
            <a:r>
              <a:rPr lang="en" sz="1200">
                <a:solidFill>
                  <a:srgbClr val="434343"/>
                </a:solidFill>
              </a:rPr>
              <a:t>portal de ciência de dados Kaggle.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48DC6"/>
              </a:buClr>
              <a:buSzPts val="1200"/>
              <a:buFont typeface="Muli"/>
              <a:buChar char="●"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Base de dados criada pela junção de dois datasets disponibilizados, </a:t>
            </a:r>
            <a:r>
              <a:rPr lang="en" sz="1200">
                <a:solidFill>
                  <a:srgbClr val="434343"/>
                </a:solidFill>
              </a:rPr>
              <a:t>World Development Indicators e World Happiness Report.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48DC6"/>
              </a:buClr>
              <a:buSzPts val="1200"/>
              <a:buFont typeface="Muli"/>
              <a:buChar char="●"/>
            </a:pPr>
            <a:r>
              <a:rPr lang="en" sz="1200">
                <a:solidFill>
                  <a:srgbClr val="434343"/>
                </a:solidFill>
              </a:rPr>
              <a:t>1345 indicadores de desenvolvimento de um total de 247 países ao longo de 56 anos (1960 a 2015).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48DC6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6 fatores e suas influências na felicidade dos cidadãos nos anos de  2015, 2016 e 2017 em 158, 157 e 155 países respectivamente.</a:t>
            </a:r>
            <a:endParaRPr sz="1200">
              <a:solidFill>
                <a:srgbClr val="434343"/>
              </a:solidFill>
            </a:endParaRPr>
          </a:p>
        </p:txBody>
      </p:sp>
      <p:grpSp>
        <p:nvGrpSpPr>
          <p:cNvPr id="188" name="Google Shape;188;p2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89" name="Google Shape;189;p2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Motivações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260575" y="1593600"/>
            <a:ext cx="5091300" cy="2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48DC6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Possibilidade de existirem padrões entre o índice de desenvolvimento e a felicidade dos cidadãos de um país.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48DC6"/>
              </a:buClr>
              <a:buSzPts val="1200"/>
              <a:buFont typeface="Muli"/>
              <a:buChar char="●"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Descobrir até onde um determinado fator, como por exemplo, confiança no governo pode impactar a felicidade das pessoas.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48DC6"/>
              </a:buClr>
              <a:buSzPts val="1200"/>
              <a:buFont typeface="Muli"/>
              <a:buChar char="●"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Tirar conclusões básicas e plausíveis acerca das relações obtidas através da análise dos dados.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8" name="Google Shape;198;p28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99" name="Google Shape;199;p2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254133" y="3471700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E6E9A"/>
                </a:solidFill>
              </a:rPr>
              <a:t>Diagramas</a:t>
            </a:r>
            <a:endParaRPr/>
          </a:p>
        </p:txBody>
      </p:sp>
      <p:grpSp>
        <p:nvGrpSpPr>
          <p:cNvPr id="207" name="Google Shape;207;p29"/>
          <p:cNvGrpSpPr/>
          <p:nvPr/>
        </p:nvGrpSpPr>
        <p:grpSpPr>
          <a:xfrm rot="5400000">
            <a:off x="1265691" y="1512713"/>
            <a:ext cx="1113546" cy="1384272"/>
            <a:chOff x="0" y="46600"/>
            <a:chExt cx="3121800" cy="5004600"/>
          </a:xfrm>
        </p:grpSpPr>
        <p:sp>
          <p:nvSpPr>
            <p:cNvPr id="208" name="Google Shape;208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</a:t>
            </a:r>
            <a:endParaRPr/>
          </a:p>
        </p:txBody>
      </p:sp>
      <p:grpSp>
        <p:nvGrpSpPr>
          <p:cNvPr id="216" name="Google Shape;216;p3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17" name="Google Shape;217;p3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050" y="1072175"/>
            <a:ext cx="6809568" cy="387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Relacional</a:t>
            </a:r>
            <a:endParaRPr/>
          </a:p>
        </p:txBody>
      </p:sp>
      <p:grpSp>
        <p:nvGrpSpPr>
          <p:cNvPr id="226" name="Google Shape;226;p3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27" name="Google Shape;227;p3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600" y="1140275"/>
            <a:ext cx="5100800" cy="379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254133" y="3471700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E6E9A"/>
                </a:solidFill>
              </a:rPr>
              <a:t>Consultas</a:t>
            </a:r>
            <a:endParaRPr b="1" sz="3600">
              <a:solidFill>
                <a:srgbClr val="4E6E9A"/>
              </a:solidFill>
            </a:endParaRPr>
          </a:p>
        </p:txBody>
      </p:sp>
      <p:grpSp>
        <p:nvGrpSpPr>
          <p:cNvPr id="236" name="Google Shape;236;p32"/>
          <p:cNvGrpSpPr/>
          <p:nvPr/>
        </p:nvGrpSpPr>
        <p:grpSpPr>
          <a:xfrm rot="5400000">
            <a:off x="1265691" y="1512713"/>
            <a:ext cx="1113546" cy="1384272"/>
            <a:chOff x="0" y="46600"/>
            <a:chExt cx="3121800" cy="5004600"/>
          </a:xfrm>
        </p:grpSpPr>
        <p:sp>
          <p:nvSpPr>
            <p:cNvPr id="237" name="Google Shape;237;p3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 Simples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260675" y="1354825"/>
            <a:ext cx="8569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SELECT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H.CountryName, H.HappinessRank, (Trust / HappinessScore) Trust, A.Value TaxNum, B.Value TaxRate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FROM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((Happiness15 H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Indicators A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H.CountryName = A.CountryName)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Indicators B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A.CountryName = B.CountryName)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WHERE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A.IndicatorCode='IC.TAX.PAYM'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AND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B.IndicatorCode= 'IC.TAX.TOTL.CP.ZS'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ORDER BY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Trust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DESC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;</a:t>
            </a:r>
            <a:endParaRPr b="1" sz="1200">
              <a:solidFill>
                <a:srgbClr val="7F0055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46" name="Google Shape;246;p33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47" name="Google Shape;247;p33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33"/>
          <p:cNvSpPr txBox="1"/>
          <p:nvPr/>
        </p:nvSpPr>
        <p:spPr>
          <a:xfrm>
            <a:off x="420225" y="898000"/>
            <a:ext cx="5730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 nome dos países e o ranking de felicidade, comparado com a confiança no governo, aliada a taxa de impostos e a sua quantidade.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300" y="2515725"/>
            <a:ext cx="5717400" cy="193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4316663" y="4450850"/>
            <a:ext cx="457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...</a:t>
            </a:r>
            <a:endParaRPr sz="24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 Simples</a:t>
            </a:r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260675" y="1354825"/>
            <a:ext cx="8569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SELECT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CountryName, H.HappinessScore,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ROUND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((Trust / HappinessScore),2) Trust,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ROUND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(I.Value,2) WomenParticipation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FROM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Happiness15 H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NATURAL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JOIN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Indicators I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WHERE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I.IndicatorCode='SG.GEN.PARL.ZS'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ORDER BY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WomenParticipation </a:t>
            </a:r>
            <a:r>
              <a:rPr b="1" lang="en" sz="1200">
                <a:solidFill>
                  <a:srgbClr val="7F0055"/>
                </a:solidFill>
                <a:latin typeface="Muli"/>
                <a:ea typeface="Muli"/>
                <a:cs typeface="Muli"/>
                <a:sym typeface="Muli"/>
              </a:rPr>
              <a:t>DESC LIMIT 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20;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7F0055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59" name="Google Shape;259;p34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60" name="Google Shape;260;p3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4"/>
          <p:cNvSpPr txBox="1"/>
          <p:nvPr/>
        </p:nvSpPr>
        <p:spPr>
          <a:xfrm>
            <a:off x="420225" y="898000"/>
            <a:ext cx="5730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Participação da mulher no parlamento e confiança no governo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64" name="Google Shape;264;p3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850" y="2261490"/>
            <a:ext cx="4067451" cy="251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75" y="2592638"/>
            <a:ext cx="4067451" cy="175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